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465">
          <p15:clr>
            <a:srgbClr val="A4A3A4"/>
          </p15:clr>
        </p15:guide>
        <p15:guide id="2" pos="317">
          <p15:clr>
            <a:srgbClr val="A4A3A4"/>
          </p15:clr>
        </p15:guide>
        <p15:guide id="3" orient="horz" pos="326">
          <p15:clr>
            <a:srgbClr val="A4A3A4"/>
          </p15:clr>
        </p15:guide>
        <p15:guide id="4" orient="horz" pos="3274">
          <p15:clr>
            <a:srgbClr val="A4A3A4"/>
          </p15:clr>
        </p15:guide>
        <p15:guide id="5" orient="horz" pos="575">
          <p15:clr>
            <a:srgbClr val="A4A3A4"/>
          </p15:clr>
        </p15:guide>
        <p15:guide id="6" pos="408">
          <p15:clr>
            <a:srgbClr val="A4A3A4"/>
          </p15:clr>
        </p15:guide>
        <p15:guide id="7" pos="2086">
          <p15:clr>
            <a:srgbClr val="A4A3A4"/>
          </p15:clr>
        </p15:guide>
        <p15:guide id="8" orient="horz" pos="1097">
          <p15:clr>
            <a:srgbClr val="A4A3A4"/>
          </p15:clr>
        </p15:guide>
        <p15:guide id="9" pos="2676">
          <p15:clr>
            <a:srgbClr val="A4A3A4"/>
          </p15:clr>
        </p15:guide>
        <p15:guide id="10" pos="2903">
          <p15:clr>
            <a:srgbClr val="A4A3A4"/>
          </p15:clr>
        </p15:guide>
        <p15:guide id="11" pos="3107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igYKz6FYdlt/WKbEMJPgACKhkt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465"/>
        <p:guide pos="317"/>
        <p:guide pos="326" orient="horz"/>
        <p:guide pos="3274" orient="horz"/>
        <p:guide pos="575" orient="horz"/>
        <p:guide pos="408"/>
        <p:guide pos="2086"/>
        <p:guide pos="1097" orient="horz"/>
        <p:guide pos="2676"/>
        <p:guide pos="2903"/>
        <p:guide pos="310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P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" name="Google Shape;2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title"/>
          </p:nvPr>
        </p:nvSpPr>
        <p:spPr>
          <a:xfrm>
            <a:off x="457200" y="228865"/>
            <a:ext cx="8219256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3"/>
          <p:cNvSpPr txBox="1"/>
          <p:nvPr>
            <p:ph idx="1" type="body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944054" y="5343295"/>
            <a:ext cx="7804380" cy="215444"/>
            <a:chOff x="944054" y="5343295"/>
            <a:chExt cx="7804380" cy="215444"/>
          </a:xfrm>
        </p:grpSpPr>
        <p:sp>
          <p:nvSpPr>
            <p:cNvPr id="11" name="Google Shape;11;p21"/>
            <p:cNvSpPr txBox="1"/>
            <p:nvPr/>
          </p:nvSpPr>
          <p:spPr>
            <a:xfrm>
              <a:off x="944054" y="5343295"/>
              <a:ext cx="2339102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s-PE" sz="800" u="none" cap="none" strike="noStrike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ANÁLISIS DEL ENTORNO DE NEGOCIOS  •  SESIÓN 11</a:t>
              </a:r>
              <a:endParaRPr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61516" y="5371562"/>
              <a:ext cx="1386918" cy="1846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PE" sz="6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© ISIL. Todos los derechos reservados</a:t>
              </a:r>
              <a:endParaRPr/>
            </a:p>
          </p:txBody>
        </p:sp>
      </p:grpSp>
      <p:pic>
        <p:nvPicPr>
          <p:cNvPr id="13" name="Google Shape;13;p21"/>
          <p:cNvPicPr preferRelativeResize="0"/>
          <p:nvPr/>
        </p:nvPicPr>
        <p:blipFill rotWithShape="1">
          <a:blip r:embed="rId1">
            <a:alphaModFix amt="20000"/>
          </a:blip>
          <a:srcRect b="0" l="0" r="0" t="0"/>
          <a:stretch/>
        </p:blipFill>
        <p:spPr>
          <a:xfrm>
            <a:off x="495300" y="5322472"/>
            <a:ext cx="448573" cy="25075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6.jpg"/><Relationship Id="rId5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20.jpg"/><Relationship Id="rId5" Type="http://schemas.openxmlformats.org/officeDocument/2006/relationships/image" Target="../media/image1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248089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"/>
          <p:cNvSpPr txBox="1"/>
          <p:nvPr/>
        </p:nvSpPr>
        <p:spPr>
          <a:xfrm>
            <a:off x="3828887" y="3117181"/>
            <a:ext cx="4746316" cy="10341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6525" lvl="0" marL="13652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es una estrategia?</a:t>
            </a:r>
            <a:endParaRPr/>
          </a:p>
          <a:p>
            <a:pPr indent="-136525" lvl="0" marL="13652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generales y secundarias o específicas:</a:t>
            </a:r>
            <a:b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definición general</a:t>
            </a:r>
            <a:endParaRPr/>
          </a:p>
          <a:p>
            <a:pPr indent="-136525" lvl="0" marL="13652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30" name="Google Shape;30;p1"/>
          <p:cNvSpPr txBox="1"/>
          <p:nvPr/>
        </p:nvSpPr>
        <p:spPr>
          <a:xfrm>
            <a:off x="3801591" y="1673440"/>
            <a:ext cx="4887604" cy="1109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</a:t>
            </a:r>
            <a:br>
              <a:rPr b="1" lang="es-PE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GENERALES</a:t>
            </a:r>
            <a:endParaRPr/>
          </a:p>
        </p:txBody>
      </p:sp>
      <p:sp>
        <p:nvSpPr>
          <p:cNvPr id="31" name="Google Shape;31;p1"/>
          <p:cNvSpPr txBox="1"/>
          <p:nvPr/>
        </p:nvSpPr>
        <p:spPr>
          <a:xfrm>
            <a:off x="7056438" y="1556945"/>
            <a:ext cx="1325661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80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endParaRPr/>
          </a:p>
        </p:txBody>
      </p:sp>
      <p:cxnSp>
        <p:nvCxnSpPr>
          <p:cNvPr id="32" name="Google Shape;32;p1"/>
          <p:cNvCxnSpPr/>
          <p:nvPr/>
        </p:nvCxnSpPr>
        <p:spPr>
          <a:xfrm flipH="1">
            <a:off x="7077462" y="1683793"/>
            <a:ext cx="3" cy="1023258"/>
          </a:xfrm>
          <a:prstGeom prst="straightConnector1">
            <a:avLst/>
          </a:prstGeom>
          <a:noFill/>
          <a:ln cap="flat" cmpd="sng" w="28575">
            <a:solidFill>
              <a:srgbClr val="15BDAD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1"/>
          <p:cNvSpPr/>
          <p:nvPr/>
        </p:nvSpPr>
        <p:spPr>
          <a:xfrm>
            <a:off x="3828887" y="1387918"/>
            <a:ext cx="2606355" cy="2000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ANÁLISIS DEL ENTORNO DE NEGOCIOS</a:t>
            </a:r>
            <a:endParaRPr/>
          </a:p>
        </p:txBody>
      </p:sp>
      <p:pic>
        <p:nvPicPr>
          <p:cNvPr id="34" name="Google Shape;34;p1"/>
          <p:cNvPicPr preferRelativeResize="0"/>
          <p:nvPr/>
        </p:nvPicPr>
        <p:blipFill rotWithShape="1">
          <a:blip r:embed="rId4">
            <a:alphaModFix/>
          </a:blip>
          <a:srcRect b="0" l="0" r="2385" t="23217"/>
          <a:stretch/>
        </p:blipFill>
        <p:spPr>
          <a:xfrm rot="10800000">
            <a:off x="-32084" y="2037708"/>
            <a:ext cx="3513634" cy="3673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 txBox="1"/>
          <p:nvPr/>
        </p:nvSpPr>
        <p:spPr>
          <a:xfrm>
            <a:off x="517093" y="1394980"/>
            <a:ext cx="3365147" cy="32008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25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se puede apreciar en el gráfico, en un plan de negocios el objetivo general da lugar a una estrategia general que puede ser de varios tipos. Estas estrategias no son excluyentes, es decir, se pueden complementar.</a:t>
            </a:r>
            <a:endParaRPr/>
          </a:p>
          <a:p>
            <a:pPr indent="-809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5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Asimismo, se aprecia que los objetivos secundarios dan lugar a estrategias secundarias, las cuales pueden también ser de varios tipos y se refieren a las diferentes actividades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áreas de la empresa. </a:t>
            </a:r>
            <a:endParaRPr/>
          </a:p>
        </p:txBody>
      </p:sp>
      <p:pic>
        <p:nvPicPr>
          <p:cNvPr id="107" name="Google Shape;107;p10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0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 Y SECUNDARIAS O ESPECÍFICAS: DEFINICIÓN GENERAL</a:t>
            </a:r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4732297" y="1243224"/>
            <a:ext cx="1427490" cy="678873"/>
          </a:xfrm>
          <a:prstGeom prst="rect">
            <a:avLst/>
          </a:prstGeom>
          <a:solidFill>
            <a:srgbClr val="E88F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OBJETIVO(S)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GENERAL(ES)</a:t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6829819" y="1243224"/>
            <a:ext cx="1427490" cy="678873"/>
          </a:xfrm>
          <a:prstGeom prst="rect">
            <a:avLst/>
          </a:prstGeom>
          <a:solidFill>
            <a:srgbClr val="E88F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SECUNDARIOS</a:t>
            </a:r>
            <a:endParaRPr/>
          </a:p>
        </p:txBody>
      </p:sp>
      <p:sp>
        <p:nvSpPr>
          <p:cNvPr id="111" name="Google Shape;111;p10"/>
          <p:cNvSpPr/>
          <p:nvPr/>
        </p:nvSpPr>
        <p:spPr>
          <a:xfrm rot="5400000">
            <a:off x="5242889" y="1947204"/>
            <a:ext cx="406307" cy="443345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058A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0"/>
          <p:cNvSpPr/>
          <p:nvPr/>
        </p:nvSpPr>
        <p:spPr>
          <a:xfrm rot="5400000">
            <a:off x="7340411" y="1947204"/>
            <a:ext cx="406307" cy="443345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058A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0"/>
          <p:cNvSpPr/>
          <p:nvPr/>
        </p:nvSpPr>
        <p:spPr>
          <a:xfrm>
            <a:off x="4732297" y="2441611"/>
            <a:ext cx="1427490" cy="678873"/>
          </a:xfrm>
          <a:prstGeom prst="rect">
            <a:avLst/>
          </a:prstGeom>
          <a:solidFill>
            <a:srgbClr val="E88F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ESTRATEGIAS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GENERALES</a:t>
            </a: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6829819" y="2441611"/>
            <a:ext cx="1427490" cy="678873"/>
          </a:xfrm>
          <a:prstGeom prst="rect">
            <a:avLst/>
          </a:prstGeom>
          <a:solidFill>
            <a:srgbClr val="E88F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ESTRATEGIAS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SECUNDARIAS</a:t>
            </a:r>
            <a:endParaRPr/>
          </a:p>
        </p:txBody>
      </p:sp>
      <p:sp>
        <p:nvSpPr>
          <p:cNvPr id="115" name="Google Shape;115;p10"/>
          <p:cNvSpPr/>
          <p:nvPr/>
        </p:nvSpPr>
        <p:spPr>
          <a:xfrm>
            <a:off x="4415147" y="3492846"/>
            <a:ext cx="2187629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Genéricas de Porter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Competitivas de Kotler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crecimiento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diversificación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integración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0"/>
          <p:cNvSpPr/>
          <p:nvPr/>
        </p:nvSpPr>
        <p:spPr>
          <a:xfrm>
            <a:off x="6829819" y="3487860"/>
            <a:ext cx="1829283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Marca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Precio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Distribución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RRHH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ventas</a:t>
            </a:r>
            <a:endParaRPr/>
          </a:p>
          <a:p>
            <a:pPr indent="-134938" lvl="0" marL="1349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Publicidad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7" name="Google Shape;117;p10"/>
          <p:cNvGrpSpPr/>
          <p:nvPr/>
        </p:nvGrpSpPr>
        <p:grpSpPr>
          <a:xfrm>
            <a:off x="4324042" y="3130532"/>
            <a:ext cx="2192124" cy="401119"/>
            <a:chOff x="4244970" y="2960055"/>
            <a:chExt cx="2093280" cy="401119"/>
          </a:xfrm>
        </p:grpSpPr>
        <p:cxnSp>
          <p:nvCxnSpPr>
            <p:cNvPr id="118" name="Google Shape;118;p10"/>
            <p:cNvCxnSpPr/>
            <p:nvPr/>
          </p:nvCxnSpPr>
          <p:spPr>
            <a:xfrm>
              <a:off x="4244970" y="3196651"/>
              <a:ext cx="2093280" cy="0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" name="Google Shape;119;p10"/>
            <p:cNvCxnSpPr/>
            <p:nvPr/>
          </p:nvCxnSpPr>
          <p:spPr>
            <a:xfrm>
              <a:off x="4255018" y="3196651"/>
              <a:ext cx="0" cy="164523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" name="Google Shape;120;p10"/>
            <p:cNvCxnSpPr/>
            <p:nvPr/>
          </p:nvCxnSpPr>
          <p:spPr>
            <a:xfrm>
              <a:off x="6338250" y="3186603"/>
              <a:ext cx="0" cy="164523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1" name="Google Shape;121;p10"/>
            <p:cNvCxnSpPr/>
            <p:nvPr/>
          </p:nvCxnSpPr>
          <p:spPr>
            <a:xfrm>
              <a:off x="5340386" y="2960055"/>
              <a:ext cx="0" cy="236596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2" name="Google Shape;122;p10"/>
          <p:cNvGrpSpPr/>
          <p:nvPr/>
        </p:nvGrpSpPr>
        <p:grpSpPr>
          <a:xfrm>
            <a:off x="6689102" y="3120484"/>
            <a:ext cx="1970000" cy="411167"/>
            <a:chOff x="4244970" y="2950007"/>
            <a:chExt cx="2093280" cy="411167"/>
          </a:xfrm>
        </p:grpSpPr>
        <p:cxnSp>
          <p:nvCxnSpPr>
            <p:cNvPr id="123" name="Google Shape;123;p10"/>
            <p:cNvCxnSpPr/>
            <p:nvPr/>
          </p:nvCxnSpPr>
          <p:spPr>
            <a:xfrm>
              <a:off x="4244970" y="3196651"/>
              <a:ext cx="2093280" cy="0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" name="Google Shape;124;p10"/>
            <p:cNvCxnSpPr/>
            <p:nvPr/>
          </p:nvCxnSpPr>
          <p:spPr>
            <a:xfrm>
              <a:off x="4255018" y="3196651"/>
              <a:ext cx="0" cy="164523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" name="Google Shape;125;p10"/>
            <p:cNvCxnSpPr/>
            <p:nvPr/>
          </p:nvCxnSpPr>
          <p:spPr>
            <a:xfrm>
              <a:off x="6338250" y="3186603"/>
              <a:ext cx="0" cy="164523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" name="Google Shape;126;p10"/>
            <p:cNvCxnSpPr/>
            <p:nvPr/>
          </p:nvCxnSpPr>
          <p:spPr>
            <a:xfrm>
              <a:off x="5164132" y="2950007"/>
              <a:ext cx="0" cy="236596"/>
            </a:xfrm>
            <a:prstGeom prst="straightConnector1">
              <a:avLst/>
            </a:prstGeom>
            <a:noFill/>
            <a:ln cap="flat" cmpd="sng" w="25400">
              <a:solidFill>
                <a:srgbClr val="8058A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1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ESTRATEGIAS</a:t>
            </a:r>
            <a:br>
              <a:rPr lang="es-PE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4000">
                <a:solidFill>
                  <a:srgbClr val="09534C"/>
                </a:solidFill>
                <a:latin typeface="Calibri"/>
                <a:ea typeface="Calibri"/>
                <a:cs typeface="Calibri"/>
                <a:sym typeface="Calibri"/>
              </a:rPr>
              <a:t>GENERALES</a:t>
            </a:r>
            <a:endParaRPr/>
          </a:p>
        </p:txBody>
      </p:sp>
      <p:cxnSp>
        <p:nvCxnSpPr>
          <p:cNvPr id="133" name="Google Shape;133;p11"/>
          <p:cNvCxnSpPr/>
          <p:nvPr/>
        </p:nvCxnSpPr>
        <p:spPr>
          <a:xfrm>
            <a:off x="1258009" y="4511082"/>
            <a:ext cx="2482718" cy="0"/>
          </a:xfrm>
          <a:prstGeom prst="straightConnector1">
            <a:avLst/>
          </a:prstGeom>
          <a:noFill/>
          <a:ln cap="flat" cmpd="sng" w="28575">
            <a:solidFill>
              <a:srgbClr val="0B655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2865" l="50092" r="0" t="-1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2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142" name="Google Shape;142;p12"/>
          <p:cNvSpPr/>
          <p:nvPr/>
        </p:nvSpPr>
        <p:spPr>
          <a:xfrm>
            <a:off x="517095" y="926668"/>
            <a:ext cx="4091418" cy="39241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Continuaremos viendo en detalle algunas de las estrategias generales que utilizan las empresas: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A. GENÉRICA DE PORTER: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estrategias genéricas sirven para crear y mantener ventajas sobre los competidores en un sector industrial. Son tres: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1"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liderazgo en costos: </a:t>
            </a: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 el productor de menor costo y vender a precios bajos, buscando la eficiencia (mejor uso de recursos).</a:t>
            </a:r>
            <a:endParaRPr/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1"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diferenciación: </a:t>
            </a: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Distinguir al producto o servicio con un rasgo único que debe ser valorado por </a:t>
            </a:r>
            <a:b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mercado.</a:t>
            </a:r>
            <a:endParaRPr/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1"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enfoque o nicho: </a:t>
            </a: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Atender a un grupo específico que suele ser un mercado reducido al cual se le vende a precios altos.</a:t>
            </a:r>
            <a:endParaRPr/>
          </a:p>
        </p:txBody>
      </p:sp>
      <p:pic>
        <p:nvPicPr>
          <p:cNvPr id="143" name="Google Shape;143;p12"/>
          <p:cNvPicPr preferRelativeResize="0"/>
          <p:nvPr/>
        </p:nvPicPr>
        <p:blipFill rotWithShape="1">
          <a:blip r:embed="rId4">
            <a:alphaModFix/>
          </a:blip>
          <a:srcRect b="0" l="47714" r="18577" t="0"/>
          <a:stretch/>
        </p:blipFill>
        <p:spPr>
          <a:xfrm>
            <a:off x="4932363" y="0"/>
            <a:ext cx="4499428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3"/>
          <p:cNvPicPr preferRelativeResize="0"/>
          <p:nvPr/>
        </p:nvPicPr>
        <p:blipFill rotWithShape="1">
          <a:blip r:embed="rId3">
            <a:alphaModFix/>
          </a:blip>
          <a:srcRect b="0" l="17928" r="27197" t="0"/>
          <a:stretch/>
        </p:blipFill>
        <p:spPr>
          <a:xfrm>
            <a:off x="4608513" y="517525"/>
            <a:ext cx="4535487" cy="46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3"/>
          <p:cNvSpPr txBox="1"/>
          <p:nvPr/>
        </p:nvSpPr>
        <p:spPr>
          <a:xfrm>
            <a:off x="503239" y="923323"/>
            <a:ext cx="3730624" cy="4185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continuación, veremos algunos ejemplos de las estrategias genéricas: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liderazgo en costos: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Makro compra grandes volúmenes a bajo precio y vende más barato que sus competidores.</a:t>
            </a:r>
            <a:endParaRPr/>
          </a:p>
          <a:p>
            <a:pPr indent="-381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diferenciación: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Supermercados Wong se distingue de los demás supermercados por su servicio y atención al cliente, pero vende a precios más caros.</a:t>
            </a:r>
            <a:endParaRPr/>
          </a:p>
          <a:p>
            <a:pPr indent="-381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enfoque o nicho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Delifrance es un supermercado pequeño de productos franceses para franceses que viven en el Perú. No es masivo y  sus precios son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muy altos.</a:t>
            </a:r>
            <a:endParaRPr/>
          </a:p>
        </p:txBody>
      </p:sp>
      <p:pic>
        <p:nvPicPr>
          <p:cNvPr id="151" name="Google Shape;15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8639" y="461080"/>
            <a:ext cx="7493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4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159" name="Google Shape;159;p14"/>
          <p:cNvSpPr/>
          <p:nvPr/>
        </p:nvSpPr>
        <p:spPr>
          <a:xfrm>
            <a:off x="511154" y="935959"/>
            <a:ext cx="8164534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B. ESTRATEGIAS COMPETITIVAS DE KOTLER: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dan en función a la posición que ocupa la empresa en el mercado y son las siguientes: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del líder: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Ocupa la posición dominante y es reconocida por sus competidores.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Coca Cola es el líder claro a nivel mundial en la categoría de gaseosas, es el innovador y lanza siempre nuevos productos.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del retador: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domina un producto o mercado  y suele atacar al líder.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Pepsi ataca a Coca Cola con publicidad: Reto Pepsi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/>
        </p:nvSpPr>
        <p:spPr>
          <a:xfrm>
            <a:off x="503238" y="912813"/>
            <a:ext cx="817245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97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del seguidor: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Comportamiento adaptativo según las decisiones de la competencia. </a:t>
            </a: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Aje lanza Sporade que es una imitación de Gatorade.</a:t>
            </a:r>
            <a:endParaRPr/>
          </a:p>
        </p:txBody>
      </p:sp>
      <p:pic>
        <p:nvPicPr>
          <p:cNvPr id="166" name="Google Shape;166;p15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5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pic>
        <p:nvPicPr>
          <p:cNvPr descr="esultado de imagen para sporade" id="168" name="Google Shape;168;p15"/>
          <p:cNvPicPr preferRelativeResize="0"/>
          <p:nvPr/>
        </p:nvPicPr>
        <p:blipFill rotWithShape="1">
          <a:blip r:embed="rId4">
            <a:alphaModFix/>
          </a:blip>
          <a:srcRect b="9023" l="0" r="0" t="14478"/>
          <a:stretch/>
        </p:blipFill>
        <p:spPr>
          <a:xfrm>
            <a:off x="1118424" y="2121187"/>
            <a:ext cx="3646466" cy="278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4890" y="2037567"/>
            <a:ext cx="2804309" cy="2804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6"/>
          <p:cNvPicPr preferRelativeResize="0"/>
          <p:nvPr/>
        </p:nvPicPr>
        <p:blipFill rotWithShape="1">
          <a:blip r:embed="rId3">
            <a:alphaModFix/>
          </a:blip>
          <a:srcRect b="12504" l="6698" r="6176" t="8294"/>
          <a:stretch/>
        </p:blipFill>
        <p:spPr>
          <a:xfrm>
            <a:off x="4932363" y="-16934"/>
            <a:ext cx="4211637" cy="575733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6"/>
          <p:cNvSpPr txBox="1"/>
          <p:nvPr/>
        </p:nvSpPr>
        <p:spPr>
          <a:xfrm>
            <a:off x="519005" y="1751998"/>
            <a:ext cx="4089507" cy="1723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9700" lvl="0" marL="1397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del especialista: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empresa se especializa, se interesa por un segmento y no por la totalidad de mercado (solamente por un nicho de mercado). Por ejemplo: En el mercado de Surquillo hay un vendedor de frutas que vende frutas exóticas a un precio alto para un grupo selecto de clientes.</a:t>
            </a:r>
            <a:endParaRPr/>
          </a:p>
        </p:txBody>
      </p:sp>
      <p:pic>
        <p:nvPicPr>
          <p:cNvPr id="177" name="Google Shape;177;p16"/>
          <p:cNvPicPr preferRelativeResize="0"/>
          <p:nvPr/>
        </p:nvPicPr>
        <p:blipFill rotWithShape="1">
          <a:blip r:embed="rId4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6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7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7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186" name="Google Shape;186;p17"/>
          <p:cNvSpPr/>
          <p:nvPr/>
        </p:nvSpPr>
        <p:spPr>
          <a:xfrm>
            <a:off x="503238" y="920719"/>
            <a:ext cx="8172451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C. ESTRATEGIAS DE CRECIMIENTO: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penetración de mercados: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Consiste en intentar aumentar las ventas de productos actuales en los mercados actuales.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Kola Real busca aumentar sus puntos de venta en los distritos en los que ya tiene presencia.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desarrollo de mercados: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Tiene por objetivo desarrollar las ventas introduciendo los productos actuales en nuevos mercados.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Absolut Vodka comienza a promocionarse en discotecas para jóvenes menores de 21 años, a través de campañas de degustación, para con esto conseguir nuevos clientes en un mercado que no es el tradicional de la marca.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desarrollo de productos: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Consiste en aumentar las ventas desarrollando productos mejorados o nuevos destinados a los mercados ya atendidos por la empresa.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Microsoft que renueva frecuentemente sus sistemas operativos como Windows 95, 98, XP o Vista.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8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8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4142342" y="1180363"/>
            <a:ext cx="4533346" cy="34470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D. ESTRATEGIAS DE DIVERSIFICACIÓN: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diversificación concéntrica: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empresa sale de su sector y busca sumar actividades nuevas, complementarias de las actividades existentes para atraer nuevos grupos de compradores. Por ejemplo: Samsung producía electrodomésticos y ahora también produce teléfonos celulares.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diversificación pura: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empresa entra en actividades nuevas sin relación con sus actividades tradicionales. Por ejemplo: Caterpillar pasó de producir solamente tractores a producir también ropa y zapatos.</a:t>
            </a:r>
            <a:endParaRPr/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4">
            <a:alphaModFix/>
          </a:blip>
          <a:srcRect b="8353" l="0" r="0" t="0"/>
          <a:stretch/>
        </p:blipFill>
        <p:spPr>
          <a:xfrm>
            <a:off x="647700" y="3115216"/>
            <a:ext cx="3388480" cy="2047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39407" y="1040992"/>
            <a:ext cx="2128252" cy="2128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19"/>
          <p:cNvPicPr preferRelativeResize="0"/>
          <p:nvPr/>
        </p:nvPicPr>
        <p:blipFill rotWithShape="1">
          <a:blip r:embed="rId3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9"/>
          <p:cNvSpPr/>
          <p:nvPr/>
        </p:nvSpPr>
        <p:spPr>
          <a:xfrm>
            <a:off x="511153" y="334988"/>
            <a:ext cx="7391876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ESTRATEGIAS GENERALES</a:t>
            </a: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511154" y="920719"/>
            <a:ext cx="7733436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 ESTRATEGIAS DE INTEGRACIÓN: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Permiten a la empresa obtener el control de los distribuidores, de los proveedores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de la competencia. Son las siguientes: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integración vertical hacia atrás: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Está guiada por la preocupación de estabilizar o proteger una fuente de aprovisionamiento. Por ejemplo: Arroz costeño compra miles de hectáreas de cultivo de arroz para abastecerse.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integración vertical hacia delante: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Tiene como motivación básica asegurar  el control de los puntos de salida de los productos.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Samsung vende a través de Saga y Ripley, pero también ha inaugurado tiendas propias.</a:t>
            </a:r>
            <a:endParaRPr/>
          </a:p>
          <a:p>
            <a:pPr indent="-825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de integración horizontal: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objetivo es reforzar la posición competitiva controlando a algunos competidores. Por ejemplo: Coca Cola compró a Inca Kola para poder controlarla.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/>
          <p:nvPr/>
        </p:nvSpPr>
        <p:spPr>
          <a:xfrm>
            <a:off x="1199579" y="1393746"/>
            <a:ext cx="745331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3838" lvl="0" marL="223838" marR="0" rtl="0" algn="l">
              <a:spcBef>
                <a:spcPts val="0"/>
              </a:spcBef>
              <a:spcAft>
                <a:spcPts val="0"/>
              </a:spcAft>
              <a:buClr>
                <a:srgbClr val="12ADA1"/>
              </a:buClr>
              <a:buSzPts val="2250"/>
              <a:buFont typeface="Arial"/>
              <a:buChar char="•"/>
            </a:pPr>
            <a:r>
              <a:rPr b="1"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esta semana </a:t>
            </a: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veremos las estrategias y su relación con los objetivos de </a:t>
            </a:r>
            <a:b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empresa.</a:t>
            </a:r>
            <a:endParaRPr/>
          </a:p>
          <a:p>
            <a:pPr indent="-80963" lvl="0" marL="223838" marR="0" rtl="0" algn="l">
              <a:spcBef>
                <a:spcPts val="0"/>
              </a:spcBef>
              <a:spcAft>
                <a:spcPts val="0"/>
              </a:spcAft>
              <a:buClr>
                <a:srgbClr val="12ADA1"/>
              </a:buClr>
              <a:buSzPts val="225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3838" lvl="0" marL="223838" marR="0" rtl="0" algn="l">
              <a:spcBef>
                <a:spcPts val="0"/>
              </a:spcBef>
              <a:spcAft>
                <a:spcPts val="0"/>
              </a:spcAft>
              <a:buClr>
                <a:srgbClr val="12ADA1"/>
              </a:buClr>
              <a:buSzPts val="2250"/>
              <a:buFont typeface="Arial"/>
              <a:buChar char="•"/>
            </a:pPr>
            <a:r>
              <a:rPr b="1"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Asimismo </a:t>
            </a: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conoceremos los tipos de  estrategias y veremos ejemplos de </a:t>
            </a:r>
            <a:b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 aplicación.</a:t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1186789" y="711873"/>
            <a:ext cx="932115" cy="201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b="1" sz="16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" name="Google Shape;41;p2"/>
          <p:cNvCxnSpPr/>
          <p:nvPr/>
        </p:nvCxnSpPr>
        <p:spPr>
          <a:xfrm rot="10800000">
            <a:off x="2283266" y="804862"/>
            <a:ext cx="6261245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2" name="Google Shape;4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316" y="517525"/>
            <a:ext cx="590547" cy="590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/>
          <p:nvPr/>
        </p:nvSpPr>
        <p:spPr>
          <a:xfrm>
            <a:off x="1186789" y="711873"/>
            <a:ext cx="1328697" cy="201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CONCLUSIONES</a:t>
            </a:r>
            <a:endParaRPr b="1" sz="16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0" name="Google Shape;210;p20"/>
          <p:cNvCxnSpPr/>
          <p:nvPr/>
        </p:nvCxnSpPr>
        <p:spPr>
          <a:xfrm rot="10800000">
            <a:off x="2579757" y="804862"/>
            <a:ext cx="5964755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1" name="Google Shape;21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315" y="517525"/>
            <a:ext cx="590547" cy="590547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0"/>
          <p:cNvSpPr txBox="1"/>
          <p:nvPr/>
        </p:nvSpPr>
        <p:spPr>
          <a:xfrm>
            <a:off x="1202559" y="1393482"/>
            <a:ext cx="7450561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0975" lvl="0" marL="180975" marR="0" rtl="0" algn="l">
              <a:spcBef>
                <a:spcPts val="0"/>
              </a:spcBef>
              <a:spcAft>
                <a:spcPts val="0"/>
              </a:spcAft>
              <a:buClr>
                <a:srgbClr val="13ADA0"/>
              </a:buClr>
              <a:buSzPts val="20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estrategias deben crearse en base a los objetivos: si no se han planteado los objetivos no puede haber estrategias.</a:t>
            </a:r>
            <a:endParaRPr/>
          </a:p>
          <a:p>
            <a:pPr indent="-53975" lvl="0" marL="180975" marR="0" rtl="0" algn="l">
              <a:spcBef>
                <a:spcPts val="0"/>
              </a:spcBef>
              <a:spcAft>
                <a:spcPts val="0"/>
              </a:spcAft>
              <a:buClr>
                <a:srgbClr val="13ADA0"/>
              </a:buClr>
              <a:buSzPts val="20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0975" lvl="0" marL="180975" marR="0" rtl="0" algn="l">
              <a:spcBef>
                <a:spcPts val="0"/>
              </a:spcBef>
              <a:spcAft>
                <a:spcPts val="0"/>
              </a:spcAft>
              <a:buClr>
                <a:srgbClr val="13ADA0"/>
              </a:buClr>
              <a:buSzPts val="20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estrategias son acciones que se realizan para alcanzar los objetivos y pueden ser generales o secundarias. </a:t>
            </a:r>
            <a:endParaRPr/>
          </a:p>
          <a:p>
            <a:pPr indent="-53975" lvl="0" marL="180975" marR="0" rtl="0" algn="l">
              <a:spcBef>
                <a:spcPts val="0"/>
              </a:spcBef>
              <a:spcAft>
                <a:spcPts val="0"/>
              </a:spcAft>
              <a:buClr>
                <a:srgbClr val="13ADA0"/>
              </a:buClr>
              <a:buSzPts val="20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0975" lvl="0" marL="180975" marR="0" rtl="0" algn="l">
              <a:spcBef>
                <a:spcPts val="0"/>
              </a:spcBef>
              <a:spcAft>
                <a:spcPts val="0"/>
              </a:spcAft>
              <a:buClr>
                <a:srgbClr val="13ADA0"/>
              </a:buClr>
              <a:buSzPts val="20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 objetivos generales dan lugar a las estrategias generales y en base a los objetivos secundarios nacen las estrategias secundarias (lo veremos en la siguiente sesión).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3"/>
          <p:cNvSpPr/>
          <p:nvPr/>
        </p:nvSpPr>
        <p:spPr>
          <a:xfrm>
            <a:off x="1258008" y="3673982"/>
            <a:ext cx="6356130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¿QUÉ ES UNA</a:t>
            </a:r>
            <a:br>
              <a:rPr lang="es-PE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4000">
                <a:solidFill>
                  <a:srgbClr val="09534C"/>
                </a:solidFill>
                <a:latin typeface="Calibri"/>
                <a:ea typeface="Calibri"/>
                <a:cs typeface="Calibri"/>
                <a:sym typeface="Calibri"/>
              </a:rPr>
              <a:t>ESTRATEGIA?</a:t>
            </a:r>
            <a:endParaRPr/>
          </a:p>
        </p:txBody>
      </p:sp>
      <p:cxnSp>
        <p:nvCxnSpPr>
          <p:cNvPr id="49" name="Google Shape;49;p3"/>
          <p:cNvCxnSpPr/>
          <p:nvPr/>
        </p:nvCxnSpPr>
        <p:spPr>
          <a:xfrm>
            <a:off x="1258009" y="4511082"/>
            <a:ext cx="2774241" cy="0"/>
          </a:xfrm>
          <a:prstGeom prst="straightConnector1">
            <a:avLst/>
          </a:prstGeom>
          <a:noFill/>
          <a:ln cap="flat" cmpd="sng" w="28575">
            <a:solidFill>
              <a:srgbClr val="0B655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0" name="Google Shape;50;p3"/>
          <p:cNvPicPr preferRelativeResize="0"/>
          <p:nvPr/>
        </p:nvPicPr>
        <p:blipFill rotWithShape="1">
          <a:blip r:embed="rId3">
            <a:alphaModFix/>
          </a:blip>
          <a:srcRect b="2865" l="50092" r="0" t="-1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"/>
          <p:cNvSpPr/>
          <p:nvPr/>
        </p:nvSpPr>
        <p:spPr>
          <a:xfrm>
            <a:off x="647700" y="517525"/>
            <a:ext cx="8496300" cy="4679950"/>
          </a:xfrm>
          <a:prstGeom prst="rect">
            <a:avLst/>
          </a:prstGeom>
          <a:solidFill>
            <a:srgbClr val="24B2A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hutterstock_194620346.jpg" id="57" name="Google Shape;57;p4"/>
          <p:cNvPicPr preferRelativeResize="0"/>
          <p:nvPr/>
        </p:nvPicPr>
        <p:blipFill rotWithShape="1">
          <a:blip r:embed="rId3">
            <a:alphaModFix/>
          </a:blip>
          <a:srcRect b="414" l="2286" r="1" t="1992"/>
          <a:stretch/>
        </p:blipFill>
        <p:spPr>
          <a:xfrm>
            <a:off x="2897436" y="1863706"/>
            <a:ext cx="6246564" cy="3333769"/>
          </a:xfrm>
          <a:prstGeom prst="rect">
            <a:avLst/>
          </a:prstGeom>
          <a:solidFill>
            <a:srgbClr val="24B2A9"/>
          </a:solidFill>
          <a:ln>
            <a:noFill/>
          </a:ln>
        </p:spPr>
      </p:pic>
      <p:sp>
        <p:nvSpPr>
          <p:cNvPr id="58" name="Google Shape;58;p4"/>
          <p:cNvSpPr txBox="1"/>
          <p:nvPr/>
        </p:nvSpPr>
        <p:spPr>
          <a:xfrm>
            <a:off x="826265" y="1125042"/>
            <a:ext cx="2564373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Hemos visto el concepto de objetivo y cómo éstos guían las acciones de la empresa. Ahora, procederemos a ver todo lo referente a las estrategias.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"/>
          <p:cNvPicPr preferRelativeResize="0"/>
          <p:nvPr/>
        </p:nvPicPr>
        <p:blipFill rotWithShape="1">
          <a:blip r:embed="rId3">
            <a:alphaModFix/>
          </a:blip>
          <a:srcRect b="9102" l="3058" r="4026" t="0"/>
          <a:stretch/>
        </p:blipFill>
        <p:spPr>
          <a:xfrm>
            <a:off x="647700" y="940139"/>
            <a:ext cx="8496300" cy="426125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5"/>
          <p:cNvSpPr txBox="1"/>
          <p:nvPr/>
        </p:nvSpPr>
        <p:spPr>
          <a:xfrm>
            <a:off x="511153" y="1549290"/>
            <a:ext cx="4139977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ESTRATEGIA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un conjunto de acciones planificadas sistemáticamente en el tiempo que se llevan a cabo para lograr un determinado objetivo.</a:t>
            </a:r>
            <a:endParaRPr/>
          </a:p>
        </p:txBody>
      </p:sp>
      <p:pic>
        <p:nvPicPr>
          <p:cNvPr id="66" name="Google Shape;66;p5"/>
          <p:cNvPicPr preferRelativeResize="0"/>
          <p:nvPr/>
        </p:nvPicPr>
        <p:blipFill rotWithShape="1">
          <a:blip r:embed="rId4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5"/>
          <p:cNvSpPr/>
          <p:nvPr/>
        </p:nvSpPr>
        <p:spPr>
          <a:xfrm>
            <a:off x="511153" y="334988"/>
            <a:ext cx="4139977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¿QUÉ ES UNA ESTRATEGIA?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/>
          <p:nvPr/>
        </p:nvSpPr>
        <p:spPr>
          <a:xfrm>
            <a:off x="503239" y="1547487"/>
            <a:ext cx="3744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IMPORTANTE RECALCAR QUE:</a:t>
            </a:r>
            <a:endParaRPr/>
          </a:p>
          <a:p>
            <a:pPr indent="-133350" lvl="0" marL="1333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estrategias se diseñan para poder alcanzar los objetivos. Es decir, si no hay objetivos, no puede haber estrategias.</a:t>
            </a:r>
            <a:endParaRPr/>
          </a:p>
          <a:p>
            <a:pPr indent="-31750" lvl="0" marL="1333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3350" lvl="0" marL="1333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 Si se realiza publicidad en televisión (estrategia), es con el objetivo de aumentar el conocimiento de la marca. </a:t>
            </a:r>
            <a:endParaRPr/>
          </a:p>
        </p:txBody>
      </p:sp>
      <p:pic>
        <p:nvPicPr>
          <p:cNvPr descr="shutterstock_389026258.jpg" id="74" name="Google Shape;74;p6"/>
          <p:cNvPicPr preferRelativeResize="0"/>
          <p:nvPr/>
        </p:nvPicPr>
        <p:blipFill rotWithShape="1">
          <a:blip r:embed="rId3">
            <a:alphaModFix/>
          </a:blip>
          <a:srcRect b="0" l="27840" r="12295" t="0"/>
          <a:stretch/>
        </p:blipFill>
        <p:spPr>
          <a:xfrm>
            <a:off x="4936557" y="0"/>
            <a:ext cx="5126182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6"/>
          <p:cNvPicPr preferRelativeResize="0"/>
          <p:nvPr/>
        </p:nvPicPr>
        <p:blipFill rotWithShape="1">
          <a:blip r:embed="rId4">
            <a:alphaModFix/>
          </a:blip>
          <a:srcRect b="51790" l="0" r="0" t="0"/>
          <a:stretch/>
        </p:blipFill>
        <p:spPr>
          <a:xfrm>
            <a:off x="0" y="382408"/>
            <a:ext cx="411780" cy="13599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6"/>
          <p:cNvSpPr/>
          <p:nvPr/>
        </p:nvSpPr>
        <p:spPr>
          <a:xfrm>
            <a:off x="511153" y="334988"/>
            <a:ext cx="4139977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>
                <a:solidFill>
                  <a:srgbClr val="15BDAD"/>
                </a:solidFill>
                <a:latin typeface="Calibri"/>
                <a:ea typeface="Calibri"/>
                <a:cs typeface="Calibri"/>
                <a:sym typeface="Calibri"/>
              </a:rPr>
              <a:t>¿QUÉ ES UNA ESTRATEGIA?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/>
          <p:nvPr/>
        </p:nvSpPr>
        <p:spPr>
          <a:xfrm>
            <a:off x="503239" y="1212831"/>
            <a:ext cx="3705128" cy="39241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hemos visto, las estrategias se realizan para alcanzar objetivos. Las estrategias deben ser acciones estratégicas, es decir, estar alineadas con las capacidades de la empresa y con las condiciones del entorno.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ejemplo:</a:t>
            </a:r>
            <a:endParaRPr/>
          </a:p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joyería Murguía vende relojes finos y de alto precio de marcas como Rolex y Omega. </a:t>
            </a:r>
            <a:endParaRPr/>
          </a:p>
          <a:p>
            <a:pPr indent="-84138" lvl="0" marL="1793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s-PE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su objetivo es aumentar las ventas y para esto decide usar como estrategia la publicidad masiva en los diarios Trome y Ajá, no está siendo estratégica debido a que estos diarios no son leídos por personas que están en capacidad económica de adquirir dichas marcas de relojes.</a:t>
            </a:r>
            <a:endParaRPr/>
          </a:p>
        </p:txBody>
      </p:sp>
      <p:pic>
        <p:nvPicPr>
          <p:cNvPr id="83" name="Google Shape;83;p7"/>
          <p:cNvPicPr preferRelativeResize="0"/>
          <p:nvPr/>
        </p:nvPicPr>
        <p:blipFill rotWithShape="1">
          <a:blip r:embed="rId3">
            <a:alphaModFix/>
          </a:blip>
          <a:srcRect b="0" l="12693" r="21912" t="0"/>
          <a:stretch/>
        </p:blipFill>
        <p:spPr>
          <a:xfrm>
            <a:off x="4608513" y="517525"/>
            <a:ext cx="4535488" cy="467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8367" y="463531"/>
            <a:ext cx="7493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8"/>
          <p:cNvSpPr/>
          <p:nvPr/>
        </p:nvSpPr>
        <p:spPr>
          <a:xfrm>
            <a:off x="1258007" y="3821662"/>
            <a:ext cx="7417681" cy="6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ESTRATEGIAS GENERALES Y SECUNDARIAS</a:t>
            </a:r>
            <a:br>
              <a:rPr lang="es-PE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3200">
                <a:solidFill>
                  <a:srgbClr val="09534C"/>
                </a:solidFill>
                <a:latin typeface="Calibri"/>
                <a:ea typeface="Calibri"/>
                <a:cs typeface="Calibri"/>
                <a:sym typeface="Calibri"/>
              </a:rPr>
              <a:t>O ESPECÍFICAS: DEFINICIÓN GENERAL</a:t>
            </a:r>
            <a:endParaRPr/>
          </a:p>
        </p:txBody>
      </p:sp>
      <p:cxnSp>
        <p:nvCxnSpPr>
          <p:cNvPr id="91" name="Google Shape;91;p8"/>
          <p:cNvCxnSpPr/>
          <p:nvPr/>
        </p:nvCxnSpPr>
        <p:spPr>
          <a:xfrm>
            <a:off x="1258009" y="4511082"/>
            <a:ext cx="6957736" cy="0"/>
          </a:xfrm>
          <a:prstGeom prst="straightConnector1">
            <a:avLst/>
          </a:prstGeom>
          <a:noFill/>
          <a:ln cap="flat" cmpd="sng" w="28575">
            <a:solidFill>
              <a:srgbClr val="0B655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 b="2865" l="50092" r="0" t="-1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9"/>
          <p:cNvPicPr preferRelativeResize="0"/>
          <p:nvPr/>
        </p:nvPicPr>
        <p:blipFill rotWithShape="1">
          <a:blip r:embed="rId3">
            <a:alphaModFix/>
          </a:blip>
          <a:srcRect b="0" l="19882" r="25505" t="0"/>
          <a:stretch/>
        </p:blipFill>
        <p:spPr>
          <a:xfrm>
            <a:off x="0" y="529399"/>
            <a:ext cx="3816350" cy="4668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9"/>
          <p:cNvSpPr txBox="1"/>
          <p:nvPr/>
        </p:nvSpPr>
        <p:spPr>
          <a:xfrm>
            <a:off x="4248150" y="1381125"/>
            <a:ext cx="4424509" cy="29546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la semana anterior hablamos de los objetivos </a:t>
            </a:r>
            <a:b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un plan de negocios y cómo estos tienen </a:t>
            </a:r>
            <a:b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carácter comercial (orientado a las ventas). Ahora veremos que dentro del desarrollo de un plan de negocios existen: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5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 General: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postura competitiva que va a guiar a todas las acciones del plan.</a:t>
            </a:r>
            <a:endParaRPr/>
          </a:p>
          <a:p>
            <a:pPr indent="-809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563" lvl="0" marL="1825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Secundarias: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Ayudan a conseguir el objetivo general y se diseñan en base a las diferentes actividades o áreas de la empresa.</a:t>
            </a:r>
            <a:endParaRPr/>
          </a:p>
        </p:txBody>
      </p:sp>
      <p:pic>
        <p:nvPicPr>
          <p:cNvPr id="100" name="Google Shape;10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1700" y="456155"/>
            <a:ext cx="7493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2016-10-06T14:52:02Z</dcterms:created>
  <dc:creator>ISIL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FFC3108C-36C0-416D-AF52-12C34C697CD2</vt:lpwstr>
  </property>
  <property fmtid="{D5CDD505-2E9C-101B-9397-08002B2CF9AE}" pid="3" name="ArticulatePath">
    <vt:lpwstr>plantilla_cursos_presenciales-v3.1.3</vt:lpwstr>
  </property>
</Properties>
</file>